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l de salade avec du riz frit, des œufs durs et des baguette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l avec des beignets de saumon, de la salade et du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l de pâtes pappardelle avec du beurre maître d’hôtel, des noisettes grillées et des lamelles de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l de salade avec du riz frit, des œufs durs et des baguette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l de pâtes pappardelle avec du beurre maître d’hôtel, des noisettes grillées et des lamelles de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01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b="0"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prism-pigeon-eda.notion.site/12719d014061470e84a299d9609ffdda?v=c0cea7c875d04c8da27792f85a0e09c2" TargetMode="External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"/>
          <p:cNvSpPr/>
          <p:nvPr/>
        </p:nvSpPr>
        <p:spPr>
          <a:xfrm>
            <a:off x="-5289573" y="-5298793"/>
            <a:ext cx="10617201" cy="1061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" name="Capart Luca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Capart Lucas </a:t>
            </a:r>
          </a:p>
        </p:txBody>
      </p:sp>
      <p:pic>
        <p:nvPicPr>
          <p:cNvPr id="153" name="notion-alternatives.jpg.jpeg" descr="notion-alternatives.jpg.jpe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0034" y="2823769"/>
            <a:ext cx="14343932" cy="8068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"/>
          <p:cNvSpPr/>
          <p:nvPr/>
        </p:nvSpPr>
        <p:spPr>
          <a:xfrm>
            <a:off x="19071325" y="-5298793"/>
            <a:ext cx="10617201" cy="1061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6" name="POURQUOI NOTION ?"/>
          <p:cNvSpPr txBox="1"/>
          <p:nvPr/>
        </p:nvSpPr>
        <p:spPr>
          <a:xfrm>
            <a:off x="447133" y="497486"/>
            <a:ext cx="1301712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170" sz="8500"/>
            </a:lvl1pPr>
          </a:lstStyle>
          <a:p>
            <a:pPr/>
            <a:r>
              <a:t>POURQUOI NOTION ?</a:t>
            </a:r>
          </a:p>
        </p:txBody>
      </p:sp>
      <p:sp>
        <p:nvSpPr>
          <p:cNvPr id="157" name="Pour sa simplicité d’utilisation…"/>
          <p:cNvSpPr txBox="1"/>
          <p:nvPr/>
        </p:nvSpPr>
        <p:spPr>
          <a:xfrm>
            <a:off x="1352056" y="4616709"/>
            <a:ext cx="13017125" cy="448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Pour sa simplicité d’utilisation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Pour sa flexibilité 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Pour sa collaboration en temps réel 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Pour sa personnalisation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"/>
          <p:cNvSpPr/>
          <p:nvPr/>
        </p:nvSpPr>
        <p:spPr>
          <a:xfrm>
            <a:off x="19071325" y="-5298793"/>
            <a:ext cx="10617201" cy="1061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0" name="COMMENT FONCTIONNE NOTION ?"/>
          <p:cNvSpPr txBox="1"/>
          <p:nvPr/>
        </p:nvSpPr>
        <p:spPr>
          <a:xfrm>
            <a:off x="447133" y="497486"/>
            <a:ext cx="18446771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170" sz="8500"/>
            </a:lvl1pPr>
          </a:lstStyle>
          <a:p>
            <a:pPr/>
            <a:r>
              <a:t>COMMENT FONCTIONNE NOTION ?</a:t>
            </a:r>
          </a:p>
        </p:txBody>
      </p:sp>
      <p:pic>
        <p:nvPicPr>
          <p:cNvPr id="1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752" y="3665259"/>
            <a:ext cx="4089401" cy="797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Une prise en main intuitive"/>
          <p:cNvSpPr txBox="1"/>
          <p:nvPr/>
        </p:nvSpPr>
        <p:spPr>
          <a:xfrm>
            <a:off x="889388" y="2236256"/>
            <a:ext cx="10618116" cy="106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Une prise en main intuitive </a:t>
            </a:r>
          </a:p>
        </p:txBody>
      </p:sp>
      <p:sp>
        <p:nvSpPr>
          <p:cNvPr id="163" name="Rectangle"/>
          <p:cNvSpPr/>
          <p:nvPr/>
        </p:nvSpPr>
        <p:spPr>
          <a:xfrm>
            <a:off x="1223040" y="6269468"/>
            <a:ext cx="4030825" cy="583154"/>
          </a:xfrm>
          <a:prstGeom prst="rect">
            <a:avLst/>
          </a:prstGeom>
          <a:ln w="38100">
            <a:solidFill>
              <a:srgbClr val="FF401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" name="Arrow 11"/>
          <p:cNvSpPr/>
          <p:nvPr/>
        </p:nvSpPr>
        <p:spPr>
          <a:xfrm>
            <a:off x="5918634" y="5758752"/>
            <a:ext cx="2131186" cy="1604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8808" y="3762038"/>
            <a:ext cx="14114648" cy="5598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3"/>
      <p:bldP build="whole" bldLvl="1" animBg="1" rev="0" advAuto="0" spid="161" grpId="1"/>
      <p:bldP build="whole" bldLvl="1" animBg="1" rev="0" advAuto="0" spid="163" grpId="2"/>
      <p:bldP build="whole" bldLvl="1" animBg="1" rev="0" advAuto="0" spid="165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"/>
          <p:cNvSpPr/>
          <p:nvPr/>
        </p:nvSpPr>
        <p:spPr>
          <a:xfrm>
            <a:off x="19071325" y="-5298793"/>
            <a:ext cx="10617201" cy="1061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8" name="TASK LIST"/>
          <p:cNvSpPr txBox="1"/>
          <p:nvPr/>
        </p:nvSpPr>
        <p:spPr>
          <a:xfrm>
            <a:off x="447133" y="497486"/>
            <a:ext cx="18446771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170" sz="8500"/>
            </a:lvl1pPr>
          </a:lstStyle>
          <a:p>
            <a:pPr/>
            <a:r>
              <a:t>TASK LIST</a:t>
            </a:r>
          </a:p>
        </p:txBody>
      </p:sp>
      <p:sp>
        <p:nvSpPr>
          <p:cNvPr id="169" name="La Task List en détail"/>
          <p:cNvSpPr txBox="1"/>
          <p:nvPr/>
        </p:nvSpPr>
        <p:spPr>
          <a:xfrm>
            <a:off x="1148419" y="2160178"/>
            <a:ext cx="8466634" cy="106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 Task List en détail </a:t>
            </a:r>
          </a:p>
        </p:txBody>
      </p:sp>
      <p:pic>
        <p:nvPicPr>
          <p:cNvPr id="17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7518" y="3513104"/>
            <a:ext cx="14986001" cy="929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3436182" y="4565392"/>
            <a:ext cx="3306476" cy="535729"/>
          </a:xfrm>
          <a:prstGeom prst="rect">
            <a:avLst/>
          </a:prstGeom>
          <a:ln w="38100">
            <a:solidFill>
              <a:srgbClr val="FF401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Rectangle"/>
          <p:cNvSpPr/>
          <p:nvPr/>
        </p:nvSpPr>
        <p:spPr>
          <a:xfrm>
            <a:off x="6778018" y="4565392"/>
            <a:ext cx="3306476" cy="535729"/>
          </a:xfrm>
          <a:prstGeom prst="rect">
            <a:avLst/>
          </a:prstGeom>
          <a:ln w="38100">
            <a:solidFill>
              <a:srgbClr val="FF401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" name="Rectangle"/>
          <p:cNvSpPr/>
          <p:nvPr/>
        </p:nvSpPr>
        <p:spPr>
          <a:xfrm>
            <a:off x="10116204" y="4565392"/>
            <a:ext cx="3306476" cy="535729"/>
          </a:xfrm>
          <a:prstGeom prst="rect">
            <a:avLst/>
          </a:prstGeom>
          <a:ln w="38100">
            <a:solidFill>
              <a:srgbClr val="FF401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" name="Rectangle"/>
          <p:cNvSpPr/>
          <p:nvPr/>
        </p:nvSpPr>
        <p:spPr>
          <a:xfrm>
            <a:off x="13440306" y="4565392"/>
            <a:ext cx="3306476" cy="535729"/>
          </a:xfrm>
          <a:prstGeom prst="rect">
            <a:avLst/>
          </a:prstGeom>
          <a:ln w="38100">
            <a:solidFill>
              <a:srgbClr val="FF401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3"/>
      <p:bldP build="whole" bldLvl="1" animBg="1" rev="0" advAuto="0" spid="171" grpId="2"/>
      <p:bldP build="whole" bldLvl="1" animBg="1" rev="0" advAuto="0" spid="173" grpId="4"/>
      <p:bldP build="whole" bldLvl="1" animBg="1" rev="0" advAuto="0" spid="174" grpId="5"/>
      <p:bldP build="whole" bldLvl="1" animBg="1" rev="0" advAuto="0" spid="17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"/>
          <p:cNvSpPr/>
          <p:nvPr/>
        </p:nvSpPr>
        <p:spPr>
          <a:xfrm>
            <a:off x="19071325" y="-5298793"/>
            <a:ext cx="10617201" cy="1061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TASK LIST"/>
          <p:cNvSpPr txBox="1"/>
          <p:nvPr/>
        </p:nvSpPr>
        <p:spPr>
          <a:xfrm>
            <a:off x="447133" y="497486"/>
            <a:ext cx="18446771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170" sz="8500"/>
            </a:lvl1pPr>
          </a:lstStyle>
          <a:p>
            <a:pPr/>
            <a:r>
              <a:t>TASK LIST</a:t>
            </a:r>
          </a:p>
        </p:txBody>
      </p:sp>
      <p:sp>
        <p:nvSpPr>
          <p:cNvPr id="178" name="Les tickets"/>
          <p:cNvSpPr txBox="1"/>
          <p:nvPr/>
        </p:nvSpPr>
        <p:spPr>
          <a:xfrm>
            <a:off x="1116724" y="2160178"/>
            <a:ext cx="4795216" cy="106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Les tickets  </a:t>
            </a:r>
          </a:p>
        </p:txBody>
      </p:sp>
      <p:pic>
        <p:nvPicPr>
          <p:cNvPr id="1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7518" y="3975937"/>
            <a:ext cx="14986001" cy="929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1970" y="5557454"/>
            <a:ext cx="3347766" cy="242877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"/>
          <p:cNvSpPr/>
          <p:nvPr/>
        </p:nvSpPr>
        <p:spPr>
          <a:xfrm>
            <a:off x="3473683" y="5573383"/>
            <a:ext cx="3264340" cy="2396914"/>
          </a:xfrm>
          <a:prstGeom prst="rect">
            <a:avLst/>
          </a:prstGeom>
          <a:ln w="38100">
            <a:solidFill>
              <a:srgbClr val="FF401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63959" y="1207000"/>
            <a:ext cx="8581149" cy="1130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Arrow 11"/>
          <p:cNvSpPr/>
          <p:nvPr/>
        </p:nvSpPr>
        <p:spPr>
          <a:xfrm>
            <a:off x="7512464" y="3712290"/>
            <a:ext cx="2131185" cy="1604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Un titre…"/>
          <p:cNvSpPr txBox="1"/>
          <p:nvPr/>
        </p:nvSpPr>
        <p:spPr>
          <a:xfrm>
            <a:off x="1472268" y="6382846"/>
            <a:ext cx="9509456" cy="4482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Un titre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Une section information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Une section commentaire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Les différentes tâches à réaliser </a:t>
            </a:r>
          </a:p>
        </p:txBody>
      </p:sp>
      <p:sp>
        <p:nvSpPr>
          <p:cNvPr id="185" name="Rectangle"/>
          <p:cNvSpPr/>
          <p:nvPr/>
        </p:nvSpPr>
        <p:spPr>
          <a:xfrm>
            <a:off x="11490858" y="2396155"/>
            <a:ext cx="4029080" cy="596671"/>
          </a:xfrm>
          <a:prstGeom prst="rect">
            <a:avLst/>
          </a:prstGeom>
          <a:ln w="38100">
            <a:solidFill>
              <a:srgbClr val="E224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Rectangle"/>
          <p:cNvSpPr/>
          <p:nvPr/>
        </p:nvSpPr>
        <p:spPr>
          <a:xfrm>
            <a:off x="11490858" y="3195571"/>
            <a:ext cx="4029080" cy="1529979"/>
          </a:xfrm>
          <a:prstGeom prst="rect">
            <a:avLst/>
          </a:prstGeom>
          <a:ln w="38100">
            <a:solidFill>
              <a:srgbClr val="E224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Rectangle"/>
          <p:cNvSpPr/>
          <p:nvPr/>
        </p:nvSpPr>
        <p:spPr>
          <a:xfrm>
            <a:off x="11490858" y="4928294"/>
            <a:ext cx="8381835" cy="628855"/>
          </a:xfrm>
          <a:prstGeom prst="rect">
            <a:avLst/>
          </a:prstGeom>
          <a:ln w="38100">
            <a:solidFill>
              <a:srgbClr val="E224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Rectangle"/>
          <p:cNvSpPr/>
          <p:nvPr/>
        </p:nvSpPr>
        <p:spPr>
          <a:xfrm>
            <a:off x="11490858" y="6064294"/>
            <a:ext cx="8381835" cy="6352235"/>
          </a:xfrm>
          <a:prstGeom prst="rect">
            <a:avLst/>
          </a:prstGeom>
          <a:ln w="38100">
            <a:solidFill>
              <a:srgbClr val="E224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xit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" dur="2000" fill="hold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path" nodeType="after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80420 -0.153624" origin="layout" pathEditMode="relative">
                                      <p:cBhvr>
                                        <p:cTn id="31" dur="4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0"/>
                            </p:stCondLst>
                            <p:childTnLst>
                              <p:par>
                                <p:cTn id="38" presetClass="entr" nodeType="after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0"/>
      <p:bldP build="whole" bldLvl="1" animBg="1" rev="0" advAuto="0" spid="181" grpId="3"/>
      <p:bldP build="whole" bldLvl="1" animBg="1" rev="0" advAuto="0" spid="187" grpId="12"/>
      <p:bldP build="whole" bldLvl="1" animBg="1" rev="0" advAuto="0" spid="181" grpId="5"/>
      <p:bldP build="whole" bldLvl="1" animBg="1" rev="0" advAuto="0" spid="188" grpId="13"/>
      <p:bldP build="whole" bldLvl="1" animBg="1" rev="0" advAuto="0" spid="183" grpId="8"/>
      <p:bldP build="whole" bldLvl="1" animBg="1" rev="0" advAuto="0" spid="179" grpId="1"/>
      <p:bldP build="whole" bldLvl="1" animBg="1" rev="0" advAuto="0" spid="184" grpId="9"/>
      <p:bldP build="whole" bldLvl="1" animBg="1" rev="0" advAuto="0" spid="180" grpId="2"/>
      <p:bldP build="whole" bldLvl="1" animBg="1" rev="0" advAuto="0" spid="179" grpId="4"/>
      <p:bldP build="whole" bldLvl="1" animBg="1" rev="0" advAuto="0" spid="186" grpId="11"/>
      <p:bldP build="whole" bldLvl="1" animBg="1" rev="0" advAuto="0" spid="182" grpId="7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"/>
          <p:cNvSpPr/>
          <p:nvPr/>
        </p:nvSpPr>
        <p:spPr>
          <a:xfrm>
            <a:off x="19071325" y="-5298793"/>
            <a:ext cx="10617201" cy="1061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TASK LIST"/>
          <p:cNvSpPr txBox="1"/>
          <p:nvPr/>
        </p:nvSpPr>
        <p:spPr>
          <a:xfrm>
            <a:off x="447133" y="497486"/>
            <a:ext cx="18446771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170" sz="8500"/>
            </a:lvl1pPr>
          </a:lstStyle>
          <a:p>
            <a:pPr/>
            <a:r>
              <a:t>TASK LIST</a:t>
            </a:r>
          </a:p>
        </p:txBody>
      </p:sp>
      <p:sp>
        <p:nvSpPr>
          <p:cNvPr id="192" name="Les différentes tâches"/>
          <p:cNvSpPr txBox="1"/>
          <p:nvPr/>
        </p:nvSpPr>
        <p:spPr>
          <a:xfrm>
            <a:off x="983532" y="2038380"/>
            <a:ext cx="8910423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Les différentes tâches </a:t>
            </a:r>
          </a:p>
        </p:txBody>
      </p:sp>
      <p:pic>
        <p:nvPicPr>
          <p:cNvPr id="1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299" y="3269507"/>
            <a:ext cx="3962072" cy="2892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3895" y="3269507"/>
            <a:ext cx="3963745" cy="2892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23594" y="3290285"/>
            <a:ext cx="3471242" cy="2850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40789" y="3281331"/>
            <a:ext cx="3509296" cy="286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8119" y="6324470"/>
            <a:ext cx="3986432" cy="3637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12335" y="6324470"/>
            <a:ext cx="3966866" cy="3607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76984" y="6459916"/>
            <a:ext cx="3352801" cy="245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click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xit" nodeType="afterEffect" presetSubtype="2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Class="exit" nodeType="afterEffect" presetSubtype="2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Class="exit" nodeType="after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Class="exit" nodeType="afterEffect" presetSubtype="2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Class="exit" nodeType="afterEffect" presetSubtype="2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5"/>
      <p:bldP build="whole" bldLvl="1" animBg="1" rev="0" advAuto="0" spid="193" grpId="1"/>
      <p:bldP build="whole" bldLvl="1" animBg="1" rev="0" advAuto="0" spid="199" grpId="7"/>
      <p:bldP build="whole" bldLvl="1" animBg="1" rev="0" advAuto="0" spid="199" grpId="8"/>
      <p:bldP build="whole" bldLvl="1" animBg="1" rev="0" advAuto="0" spid="196" grpId="4"/>
      <p:bldP build="whole" bldLvl="1" animBg="1" rev="0" advAuto="0" spid="197" grpId="13"/>
      <p:bldP build="whole" bldLvl="1" animBg="1" rev="0" advAuto="0" spid="195" grpId="3"/>
      <p:bldP build="whole" bldLvl="1" animBg="1" rev="0" advAuto="0" spid="193" grpId="10"/>
      <p:bldP build="whole" bldLvl="1" animBg="1" rev="0" advAuto="0" spid="198" grpId="6"/>
      <p:bldP build="whole" bldLvl="1" animBg="1" rev="0" advAuto="0" spid="196" grpId="11"/>
      <p:bldP build="whole" bldLvl="1" animBg="1" rev="0" advAuto="0" spid="194" grpId="2"/>
      <p:bldP build="whole" bldLvl="1" animBg="1" rev="0" advAuto="0" spid="195" grpId="12"/>
      <p:bldP build="whole" bldLvl="1" animBg="1" rev="0" advAuto="0" spid="194" grpId="9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"/>
          <p:cNvSpPr/>
          <p:nvPr/>
        </p:nvSpPr>
        <p:spPr>
          <a:xfrm>
            <a:off x="19071325" y="-5298793"/>
            <a:ext cx="10617201" cy="1061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TASK LIST"/>
          <p:cNvSpPr txBox="1"/>
          <p:nvPr/>
        </p:nvSpPr>
        <p:spPr>
          <a:xfrm>
            <a:off x="447133" y="497486"/>
            <a:ext cx="18446771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170" sz="8500"/>
            </a:lvl1pPr>
          </a:lstStyle>
          <a:p>
            <a:pPr/>
            <a:r>
              <a:t>TASK LIST</a:t>
            </a:r>
          </a:p>
        </p:txBody>
      </p:sp>
      <p:sp>
        <p:nvSpPr>
          <p:cNvPr id="203" name="Les succès"/>
          <p:cNvSpPr txBox="1"/>
          <p:nvPr/>
        </p:nvSpPr>
        <p:spPr>
          <a:xfrm>
            <a:off x="634335" y="2160178"/>
            <a:ext cx="4931766" cy="106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Les succès  </a:t>
            </a:r>
          </a:p>
        </p:txBody>
      </p:sp>
      <p:pic>
        <p:nvPicPr>
          <p:cNvPr id="20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0866" y="355600"/>
            <a:ext cx="10414001" cy="130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Les succès sont les différentes tâches à réaliser."/>
          <p:cNvSpPr txBox="1"/>
          <p:nvPr/>
        </p:nvSpPr>
        <p:spPr>
          <a:xfrm>
            <a:off x="956552" y="3513104"/>
            <a:ext cx="6264268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Les succès sont les différentes tâches à réaliser.</a:t>
            </a:r>
          </a:p>
        </p:txBody>
      </p:sp>
      <p:sp>
        <p:nvSpPr>
          <p:cNvPr id="206" name="Une fois un succès terminé, il peut être coché pour indiquer son état."/>
          <p:cNvSpPr txBox="1"/>
          <p:nvPr/>
        </p:nvSpPr>
        <p:spPr>
          <a:xfrm>
            <a:off x="956552" y="5912268"/>
            <a:ext cx="6264268" cy="276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Une fois un succès terminé, il peut être coché pour indiquer son état. </a:t>
            </a:r>
          </a:p>
        </p:txBody>
      </p:sp>
      <p:sp>
        <p:nvSpPr>
          <p:cNvPr id="207" name="Dès qu’un ticket est terminé il peut être déplacé dans la section correspondant à son statut."/>
          <p:cNvSpPr txBox="1"/>
          <p:nvPr/>
        </p:nvSpPr>
        <p:spPr>
          <a:xfrm>
            <a:off x="956552" y="8964649"/>
            <a:ext cx="6264268" cy="407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Dès qu’un ticket est terminé il peut être déplacé dans la section correspondant à son statut. </a:t>
            </a:r>
          </a:p>
        </p:txBody>
      </p:sp>
      <p:pic>
        <p:nvPicPr>
          <p:cNvPr id="20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0866" y="2751116"/>
            <a:ext cx="10414001" cy="195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RPReplay_Final1682424606.mov" descr="RPReplay_Final1682424606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7937958" y="3120548"/>
            <a:ext cx="12439816" cy="8351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mediacall" nodeType="afterEffect" presetSubtype="0" presetID="1" grpId="7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760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760"/>
                            </p:stCondLst>
                            <p:childTnLst>
                              <p:par>
                                <p:cTn id="32" presetClass="exit" nodeType="after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760"/>
                            </p:stCondLst>
                            <p:childTnLst>
                              <p:par>
                                <p:cTn id="37" presetClass="exit" nodeType="afterEffect" presetSubtype="2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41" fill="hold" display="0">
                  <p:stCondLst>
                    <p:cond delay="indefinite"/>
                  </p:stCondLst>
                </p:cTn>
                <p:tgtEl>
                  <p:spTgt spid="209"/>
                </p:tgtEl>
              </p:cMediaNode>
            </p:video>
            <p:seq concurrent="1" prevAc="none" nextAc="seek">
              <p:cTn id="42" evtFilter="cancelBubble" nodeType="interactiveSeq" restart="whenNotActive" fill="hold">
                <p:stCondLst>
                  <p:cond delay="0" evt="onClick">
                    <p:tgtEl>
                      <p:spTgt spid="20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9"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2"/>
      <p:bldP build="whole" bldLvl="1" animBg="1" rev="0" advAuto="0" spid="206" grpId="3"/>
      <p:bldP build="whole" bldLvl="1" animBg="1" rev="0" advAuto="0" spid="208" grpId="9"/>
      <p:bldP build="whole" bldLvl="1" animBg="1" rev="0" advAuto="0" spid="204" grpId="1"/>
      <p:bldP build="whole" bldLvl="1" animBg="1" rev="0" advAuto="0" spid="207" grpId="5"/>
      <p:bldP build="whole" bldLvl="1" animBg="1" rev="0" advAuto="0" spid="209" grpId="6"/>
      <p:bldP build="whole" bldLvl="1" animBg="1" rev="0" advAuto="0" spid="208" grpId="4"/>
      <p:bldP build="whole" bldLvl="1" animBg="1" rev="0" advAuto="0" spid="204" grpId="8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"/>
          <p:cNvSpPr/>
          <p:nvPr/>
        </p:nvSpPr>
        <p:spPr>
          <a:xfrm>
            <a:off x="19071325" y="-5298793"/>
            <a:ext cx="10617201" cy="1061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TASK LIST"/>
          <p:cNvSpPr txBox="1"/>
          <p:nvPr/>
        </p:nvSpPr>
        <p:spPr>
          <a:xfrm>
            <a:off x="447133" y="497486"/>
            <a:ext cx="18446771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170" sz="8500"/>
            </a:lvl1pPr>
          </a:lstStyle>
          <a:p>
            <a:pPr/>
            <a:r>
              <a:t>TASK LIST</a:t>
            </a:r>
          </a:p>
        </p:txBody>
      </p:sp>
      <p:pic>
        <p:nvPicPr>
          <p:cNvPr id="21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2641600"/>
            <a:ext cx="6337300" cy="510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On peut ensuite partager directement le travail effectué avec toute l'équipe."/>
          <p:cNvSpPr txBox="1"/>
          <p:nvPr/>
        </p:nvSpPr>
        <p:spPr>
          <a:xfrm>
            <a:off x="7378700" y="4463475"/>
            <a:ext cx="15100097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b="0" sz="4800"/>
            </a:pPr>
            <a:r>
              <a:t>On peut ensuite partager directement le travail effectué</a:t>
            </a:r>
            <a:br/>
            <a:r>
              <a:t>avec toute l'équipe.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6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6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